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53" cy="467215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4" y="0"/>
            <a:ext cx="3057053" cy="467215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ADB2229A-63AA-4AFC-90AB-2EB9ACCEB946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63638"/>
            <a:ext cx="5583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5" y="4480145"/>
            <a:ext cx="5641333" cy="3665719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885"/>
            <a:ext cx="3057053" cy="467215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4" y="8841885"/>
            <a:ext cx="3057053" cy="467215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90732C1F-F78E-4877-978A-B0EA01F7B2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501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3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4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8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8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7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7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5D5-4F02-4381-8190-4EBC27559963}" type="datetimeFigureOut">
              <a:rPr lang="en-US" smtClean="0"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7BED-B0C2-4F6E-BC04-AFBB28B35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9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Rectangle 308"/>
          <p:cNvSpPr/>
          <p:nvPr/>
        </p:nvSpPr>
        <p:spPr>
          <a:xfrm>
            <a:off x="347461" y="1935922"/>
            <a:ext cx="1171241" cy="3704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ED I/C (RETAIL) 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347891" y="2535753"/>
            <a:ext cx="1182691" cy="357871"/>
            <a:chOff x="21764" y="2884197"/>
            <a:chExt cx="1456036" cy="475727"/>
          </a:xfrm>
          <a:noFill/>
        </p:grpSpPr>
        <p:sp>
          <p:nvSpPr>
            <p:cNvPr id="306" name="Rectangle 305"/>
            <p:cNvSpPr/>
            <p:nvPr/>
          </p:nvSpPr>
          <p:spPr>
            <a:xfrm>
              <a:off x="21764" y="2885180"/>
              <a:ext cx="1456036" cy="474744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21764" y="2884197"/>
              <a:ext cx="1456036" cy="47572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460"/>
                </a:spcAft>
              </a:pPr>
              <a:r>
                <a:rPr lang="en-IN" sz="1100" b="1" kern="1200" dirty="0">
                  <a:solidFill>
                    <a:sysClr val="windowText" lastClr="000000"/>
                  </a:solidFill>
                  <a:effectLst/>
                  <a:ea typeface="Times New Roman" panose="02020603050405020304" pitchFamily="18" charset="0"/>
                  <a:cs typeface="Mangal"/>
                </a:rPr>
                <a:t>ED (LPG)</a:t>
              </a:r>
              <a:endParaRPr lang="en-US" sz="12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05" name="Rectangle 304"/>
          <p:cNvSpPr/>
          <p:nvPr/>
        </p:nvSpPr>
        <p:spPr>
          <a:xfrm>
            <a:off x="361718" y="3103511"/>
            <a:ext cx="1166659" cy="3766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ED (LUBES)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338245" y="3645579"/>
            <a:ext cx="1189671" cy="5537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IN" sz="1100" b="1" dirty="0">
                <a:solidFill>
                  <a:sysClr val="windowText" lastClr="000000"/>
                </a:solidFill>
                <a:cs typeface="Mangal"/>
              </a:rPr>
              <a:t>ED (INDUSTRIAL &amp; COMMERCIAL)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333922" y="4416641"/>
            <a:ext cx="1181645" cy="3478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US" sz="1100" b="1" dirty="0">
                <a:solidFill>
                  <a:sysClr val="windowText" lastClr="000000"/>
                </a:solidFill>
                <a:cs typeface="Mangal"/>
              </a:rPr>
              <a:t>ED (GAS BU)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342900" y="4957189"/>
            <a:ext cx="1157184" cy="3387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4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(AVIATION)</a:t>
            </a:r>
            <a:endParaRPr lang="en-US" sz="11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2054243" y="3088392"/>
            <a:ext cx="1517384" cy="52000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ED (CORPORATE MARKETING)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3" name="Straight Connector 172"/>
          <p:cNvCxnSpPr>
            <a:cxnSpLocks/>
          </p:cNvCxnSpPr>
          <p:nvPr/>
        </p:nvCxnSpPr>
        <p:spPr>
          <a:xfrm flipH="1">
            <a:off x="7943307" y="1778497"/>
            <a:ext cx="4101" cy="2700895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>
            <a:off x="8198508" y="2184451"/>
            <a:ext cx="1553508" cy="4833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(HRD)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8211793" y="2865779"/>
            <a:ext cx="1553508" cy="416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CGM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(QUALITY CONTROL CELL)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6" name="Straight Connector 175"/>
          <p:cNvCxnSpPr/>
          <p:nvPr/>
        </p:nvCxnSpPr>
        <p:spPr>
          <a:xfrm flipH="1">
            <a:off x="7939191" y="3107612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cxnSpLocks/>
          </p:cNvCxnSpPr>
          <p:nvPr/>
        </p:nvCxnSpPr>
        <p:spPr>
          <a:xfrm flipH="1">
            <a:off x="5895975" y="1804615"/>
            <a:ext cx="3167" cy="348176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Rectangle 284"/>
          <p:cNvSpPr/>
          <p:nvPr/>
        </p:nvSpPr>
        <p:spPr>
          <a:xfrm>
            <a:off x="6105994" y="4438014"/>
            <a:ext cx="1553508" cy="5111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ED (CORPORATE TREASURY)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10337787" y="2179393"/>
            <a:ext cx="1553508" cy="3563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ED (INTERNAL AUDIT)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6123426" y="3871277"/>
            <a:ext cx="1545568" cy="3834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(CORPORATE PLANNING)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140779" y="2557983"/>
            <a:ext cx="1528215" cy="5543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(CORPORATE FINANCE) </a:t>
            </a: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WITH ADDL. CHARGE OF CORP. AFF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7" name="Straight Connector 186"/>
          <p:cNvCxnSpPr>
            <a:cxnSpLocks/>
            <a:stCxn id="279" idx="1"/>
          </p:cNvCxnSpPr>
          <p:nvPr/>
        </p:nvCxnSpPr>
        <p:spPr>
          <a:xfrm flipH="1">
            <a:off x="5885667" y="4062992"/>
            <a:ext cx="237759" cy="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cxnSpLocks/>
          </p:cNvCxnSpPr>
          <p:nvPr/>
        </p:nvCxnSpPr>
        <p:spPr>
          <a:xfrm>
            <a:off x="3837030" y="1333258"/>
            <a:ext cx="15239" cy="472183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cxnSpLocks/>
          </p:cNvCxnSpPr>
          <p:nvPr/>
        </p:nvCxnSpPr>
        <p:spPr>
          <a:xfrm flipH="1" flipV="1">
            <a:off x="3846610" y="2104291"/>
            <a:ext cx="262995" cy="445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Rectangle 268"/>
          <p:cNvSpPr/>
          <p:nvPr/>
        </p:nvSpPr>
        <p:spPr>
          <a:xfrm>
            <a:off x="4128973" y="2533085"/>
            <a:ext cx="1535872" cy="38442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I/C (MUMBAI REFINERY)</a:t>
            </a:r>
            <a:endParaRPr lang="en-US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</p:txBody>
      </p:sp>
      <p:cxnSp>
        <p:nvCxnSpPr>
          <p:cNvPr id="198" name="Straight Connector 197"/>
          <p:cNvCxnSpPr>
            <a:cxnSpLocks/>
          </p:cNvCxnSpPr>
          <p:nvPr/>
        </p:nvCxnSpPr>
        <p:spPr>
          <a:xfrm flipH="1">
            <a:off x="3830241" y="2678097"/>
            <a:ext cx="289740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Rectangle 264"/>
          <p:cNvSpPr/>
          <p:nvPr/>
        </p:nvSpPr>
        <p:spPr>
          <a:xfrm>
            <a:off x="10365386" y="3234482"/>
            <a:ext cx="1553508" cy="5543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CGM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(CORP. HEALTH, SAFETY, SECURITY &amp; ENVIRONMENT)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0354982" y="2715117"/>
            <a:ext cx="1553508" cy="3972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 CGM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(CO-ORDINATION)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10365083" y="3910596"/>
            <a:ext cx="1553508" cy="3200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CGM  I/C (R&amp;D)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4604773" y="111893"/>
            <a:ext cx="3322750" cy="3739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 defTabSz="88901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ysClr val="windowText" lastClr="000000"/>
                </a:solidFill>
              </a:rPr>
              <a:t>CHAIRMAN &amp; MANAGING DIRECTOR</a:t>
            </a:r>
          </a:p>
        </p:txBody>
      </p:sp>
      <p:cxnSp>
        <p:nvCxnSpPr>
          <p:cNvPr id="210" name="Straight Connector 209"/>
          <p:cNvCxnSpPr/>
          <p:nvPr/>
        </p:nvCxnSpPr>
        <p:spPr>
          <a:xfrm flipH="1">
            <a:off x="1796228" y="2112903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flipH="1">
            <a:off x="1517704" y="2109761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flipH="1">
            <a:off x="1517773" y="3291821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H="1">
            <a:off x="1778808" y="2676274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1782976" y="3378398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flipH="1">
            <a:off x="1784476" y="3900286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>
            <a:off x="1530582" y="2651447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flipH="1">
            <a:off x="1519134" y="3896740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>
            <a:off x="1516841" y="4582382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Rectangle 256"/>
          <p:cNvSpPr/>
          <p:nvPr/>
        </p:nvSpPr>
        <p:spPr>
          <a:xfrm>
            <a:off x="10319442" y="1541201"/>
            <a:ext cx="1553508" cy="4234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CHIEF VIGILANCE OFFICER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2063421" y="2490532"/>
            <a:ext cx="1477868" cy="3931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40"/>
              </a:spcAft>
            </a:pPr>
            <a:r>
              <a:rPr lang="en-US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CHIEF PROCUREMENT OFFICER (MKTG.)</a:t>
            </a:r>
            <a:endParaRPr lang="en-US" sz="11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6" name="Straight Connector 225"/>
          <p:cNvCxnSpPr>
            <a:cxnSpLocks/>
          </p:cNvCxnSpPr>
          <p:nvPr/>
        </p:nvCxnSpPr>
        <p:spPr>
          <a:xfrm>
            <a:off x="5996154" y="476516"/>
            <a:ext cx="5051" cy="324209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H="1">
            <a:off x="7937883" y="2383809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2057943" y="4321495"/>
            <a:ext cx="1541133" cy="6581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4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CHIEF GENERAL MANAGER (PUBLIC RELATIONS &amp; BRAND)</a:t>
            </a:r>
          </a:p>
        </p:txBody>
      </p:sp>
      <p:cxnSp>
        <p:nvCxnSpPr>
          <p:cNvPr id="235" name="Straight Connector 234"/>
          <p:cNvCxnSpPr/>
          <p:nvPr/>
        </p:nvCxnSpPr>
        <p:spPr>
          <a:xfrm flipH="1">
            <a:off x="1786703" y="4582382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H="1">
            <a:off x="1778418" y="5326342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Rectangle 240"/>
          <p:cNvSpPr/>
          <p:nvPr/>
        </p:nvSpPr>
        <p:spPr>
          <a:xfrm>
            <a:off x="4140991" y="1941417"/>
            <a:ext cx="1518372" cy="4174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I/C (REFINERIES PROJECTS)</a:t>
            </a:r>
            <a:endParaRPr lang="en-US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</p:txBody>
      </p:sp>
      <p:cxnSp>
        <p:nvCxnSpPr>
          <p:cNvPr id="239" name="Straight Connector 238"/>
          <p:cNvCxnSpPr/>
          <p:nvPr/>
        </p:nvCxnSpPr>
        <p:spPr>
          <a:xfrm flipH="1">
            <a:off x="1476710" y="5113487"/>
            <a:ext cx="283560" cy="4397"/>
          </a:xfrm>
          <a:prstGeom prst="line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2070393" y="5108631"/>
            <a:ext cx="1518361" cy="5104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40"/>
              </a:spcAft>
            </a:pPr>
            <a:r>
              <a:rPr lang="en-US" sz="105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GENERAL MANAGER I/C (EMPLOYEE SATISFACTION ENHANCEMENT)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0375065" y="4341295"/>
            <a:ext cx="1553051" cy="3902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CGM</a:t>
            </a: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 (SUPPLY CHAIN OPTIMIZATION) 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6128797" y="3206456"/>
            <a:ext cx="1556971" cy="421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(ITRM)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2" name="Rectangle 311"/>
          <p:cNvSpPr/>
          <p:nvPr/>
        </p:nvSpPr>
        <p:spPr>
          <a:xfrm>
            <a:off x="10359269" y="5354572"/>
            <a:ext cx="1569230" cy="3651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COMPANY SECRETARY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647" y="180338"/>
            <a:ext cx="4108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BPCL ORGANOGRAM</a:t>
            </a:r>
          </a:p>
        </p:txBody>
      </p:sp>
      <p:sp>
        <p:nvSpPr>
          <p:cNvPr id="433" name="Rectangle 432"/>
          <p:cNvSpPr/>
          <p:nvPr/>
        </p:nvSpPr>
        <p:spPr>
          <a:xfrm>
            <a:off x="4095177" y="1048101"/>
            <a:ext cx="1668091" cy="4854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2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Mangal"/>
              </a:rPr>
              <a:t>DIRECTOR( REFINERIES)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58" name="Straight Connector 157"/>
          <p:cNvCxnSpPr>
            <a:cxnSpLocks/>
          </p:cNvCxnSpPr>
          <p:nvPr/>
        </p:nvCxnSpPr>
        <p:spPr>
          <a:xfrm flipH="1" flipV="1">
            <a:off x="9988793" y="2384655"/>
            <a:ext cx="358520" cy="7007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4142233" y="3121835"/>
            <a:ext cx="1545842" cy="374852"/>
          </a:xfrm>
          <a:prstGeom prst="rect">
            <a:avLst/>
          </a:prstGeom>
          <a:grp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endParaRPr lang="en-IN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(KOCHI REFINERY)</a:t>
            </a:r>
            <a:endParaRPr lang="en-US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  <a:p>
            <a:pPr algn="ctr">
              <a:lnSpc>
                <a:spcPct val="90000"/>
              </a:lnSpc>
              <a:spcAft>
                <a:spcPts val="460"/>
              </a:spcAft>
            </a:pPr>
            <a:endParaRPr lang="en-US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22519" y="5524052"/>
            <a:ext cx="1181645" cy="3440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4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HEAD NEW BUSINESSES</a:t>
            </a:r>
            <a:endParaRPr lang="en-US" sz="11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5902351" y="2152081"/>
            <a:ext cx="228600" cy="35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 flipV="1">
            <a:off x="5907035" y="3403992"/>
            <a:ext cx="228600" cy="35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5913260" y="2799772"/>
            <a:ext cx="228600" cy="2563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cxnSpLocks/>
          </p:cNvCxnSpPr>
          <p:nvPr/>
        </p:nvCxnSpPr>
        <p:spPr>
          <a:xfrm>
            <a:off x="5885667" y="1787383"/>
            <a:ext cx="92799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1774339" y="1290815"/>
            <a:ext cx="6403" cy="49705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V="1">
            <a:off x="2767087" y="802910"/>
            <a:ext cx="7243711" cy="45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cxnSpLocks/>
            <a:endCxn id="433" idx="0"/>
          </p:cNvCxnSpPr>
          <p:nvPr/>
        </p:nvCxnSpPr>
        <p:spPr>
          <a:xfrm flipH="1">
            <a:off x="4929223" y="803694"/>
            <a:ext cx="821" cy="244407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9990658" y="811121"/>
            <a:ext cx="14959" cy="472259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1491545" y="5709123"/>
            <a:ext cx="283560" cy="4397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145055" y="4479392"/>
            <a:ext cx="1545842" cy="479897"/>
          </a:xfrm>
          <a:prstGeom prst="rect">
            <a:avLst/>
          </a:prstGeom>
          <a:grp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CGM IS &amp; DIGITAL STRATEGY MR, KR &amp; BR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142233" y="5196332"/>
            <a:ext cx="1545842" cy="455780"/>
          </a:xfrm>
          <a:prstGeom prst="rect">
            <a:avLst/>
          </a:prstGeom>
          <a:grp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endParaRPr lang="en-US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CHIEF PROCUREMENT OFFICER (REFINERIES)</a:t>
            </a:r>
          </a:p>
          <a:p>
            <a:pPr algn="ctr">
              <a:lnSpc>
                <a:spcPct val="90000"/>
              </a:lnSpc>
              <a:spcAft>
                <a:spcPts val="460"/>
              </a:spcAft>
            </a:pPr>
            <a:endParaRPr lang="en-US" sz="1100" b="1" dirty="0">
              <a:solidFill>
                <a:sysClr val="windowText" lastClr="000000"/>
              </a:solidFill>
              <a:ea typeface="Times New Roman" panose="02020603050405020304" pitchFamily="18" charset="0"/>
              <a:cs typeface="Mangal"/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 flipH="1">
            <a:off x="3843927" y="4680847"/>
            <a:ext cx="300003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 flipV="1">
            <a:off x="3857225" y="3957192"/>
            <a:ext cx="280113" cy="1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307213" y="6089370"/>
            <a:ext cx="1181645" cy="3332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4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HEAD (RENEWABLE ENERGY)</a:t>
            </a:r>
            <a:endParaRPr lang="en-US" sz="11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1480461" y="6253604"/>
            <a:ext cx="29125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143930" y="5858316"/>
            <a:ext cx="1531103" cy="406992"/>
          </a:xfrm>
          <a:prstGeom prst="rect">
            <a:avLst/>
          </a:prstGeom>
          <a:grp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>
              <a:lnSpc>
                <a:spcPct val="90000"/>
              </a:lnSpc>
              <a:spcAft>
                <a:spcPts val="46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          CGM (CMRO)</a:t>
            </a:r>
          </a:p>
        </p:txBody>
      </p:sp>
      <p:cxnSp>
        <p:nvCxnSpPr>
          <p:cNvPr id="130" name="Straight Connector 129"/>
          <p:cNvCxnSpPr/>
          <p:nvPr/>
        </p:nvCxnSpPr>
        <p:spPr>
          <a:xfrm flipH="1">
            <a:off x="3852269" y="5290287"/>
            <a:ext cx="300003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852706" y="1331160"/>
            <a:ext cx="225492" cy="3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 flipV="1">
            <a:off x="5895192" y="4650545"/>
            <a:ext cx="228600" cy="2563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909C41F-8E74-3D75-0C85-914511539194}"/>
              </a:ext>
            </a:extLst>
          </p:cNvPr>
          <p:cNvSpPr/>
          <p:nvPr/>
        </p:nvSpPr>
        <p:spPr>
          <a:xfrm>
            <a:off x="2066714" y="1956396"/>
            <a:ext cx="1496907" cy="3931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(ENGG &amp; PROJECTS)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50C9D10B-A8C1-B8C9-B185-FB351D7560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40377" y="6504626"/>
            <a:ext cx="2743200" cy="365125"/>
          </a:xfrm>
        </p:spPr>
        <p:txBody>
          <a:bodyPr/>
          <a:lstStyle/>
          <a:p>
            <a:pPr algn="r"/>
            <a:fld id="{1B20F179-E40D-47BB-B1CA-171BF7F0505E}" type="datetime3">
              <a:rPr lang="en-US" smtClean="0"/>
              <a:pPr algn="r"/>
              <a:t>12 June 2023</a:t>
            </a:fld>
            <a:endParaRPr lang="en-US" dirty="0"/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F92475B8-99E9-FF78-00CE-6CAAFBAEC8A7}"/>
              </a:ext>
            </a:extLst>
          </p:cNvPr>
          <p:cNvCxnSpPr>
            <a:cxnSpLocks/>
          </p:cNvCxnSpPr>
          <p:nvPr/>
        </p:nvCxnSpPr>
        <p:spPr>
          <a:xfrm flipH="1" flipV="1">
            <a:off x="9979268" y="5538698"/>
            <a:ext cx="375141" cy="594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C9A76AD9-F846-D74A-7009-23AEE73D06DF}"/>
              </a:ext>
            </a:extLst>
          </p:cNvPr>
          <p:cNvCxnSpPr>
            <a:cxnSpLocks/>
          </p:cNvCxnSpPr>
          <p:nvPr/>
        </p:nvCxnSpPr>
        <p:spPr>
          <a:xfrm flipH="1" flipV="1">
            <a:off x="10009773" y="4038280"/>
            <a:ext cx="375141" cy="594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636EF91D-62E5-3E08-A555-105F9554607A}"/>
              </a:ext>
            </a:extLst>
          </p:cNvPr>
          <p:cNvCxnSpPr>
            <a:cxnSpLocks/>
            <a:stCxn id="257" idx="1"/>
          </p:cNvCxnSpPr>
          <p:nvPr/>
        </p:nvCxnSpPr>
        <p:spPr>
          <a:xfrm flipH="1">
            <a:off x="9990744" y="1752908"/>
            <a:ext cx="328698" cy="3764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50B48D38-730A-F084-11F8-6440DDE28E6D}"/>
              </a:ext>
            </a:extLst>
          </p:cNvPr>
          <p:cNvCxnSpPr>
            <a:cxnSpLocks/>
          </p:cNvCxnSpPr>
          <p:nvPr/>
        </p:nvCxnSpPr>
        <p:spPr>
          <a:xfrm flipH="1" flipV="1">
            <a:off x="9990723" y="2943308"/>
            <a:ext cx="375141" cy="594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24C4ADCB-C27A-91C3-F62E-5B7F954E3C1E}"/>
              </a:ext>
            </a:extLst>
          </p:cNvPr>
          <p:cNvCxnSpPr>
            <a:cxnSpLocks/>
          </p:cNvCxnSpPr>
          <p:nvPr/>
        </p:nvCxnSpPr>
        <p:spPr>
          <a:xfrm flipH="1" flipV="1">
            <a:off x="10000268" y="3479122"/>
            <a:ext cx="375141" cy="594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B7EF7460-E84C-578F-573A-E70FDDA048F4}"/>
              </a:ext>
            </a:extLst>
          </p:cNvPr>
          <p:cNvCxnSpPr>
            <a:cxnSpLocks/>
          </p:cNvCxnSpPr>
          <p:nvPr/>
        </p:nvCxnSpPr>
        <p:spPr>
          <a:xfrm flipH="1">
            <a:off x="3853007" y="3316984"/>
            <a:ext cx="289740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8DF5A8A-4028-42DE-97EC-E9E21647B3E1}"/>
              </a:ext>
            </a:extLst>
          </p:cNvPr>
          <p:cNvSpPr/>
          <p:nvPr/>
        </p:nvSpPr>
        <p:spPr>
          <a:xfrm>
            <a:off x="2061194" y="3752774"/>
            <a:ext cx="1548427" cy="4778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4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(PIPELINES)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F66C3B0-A8CE-43B9-9851-B27E60CAE41C}"/>
              </a:ext>
            </a:extLst>
          </p:cNvPr>
          <p:cNvSpPr/>
          <p:nvPr/>
        </p:nvSpPr>
        <p:spPr>
          <a:xfrm>
            <a:off x="6111419" y="1960467"/>
            <a:ext cx="1528215" cy="4140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cs typeface="Mangal"/>
              </a:rPr>
              <a:t>ED (IS)</a:t>
            </a:r>
            <a:endParaRPr lang="en-US" sz="1100" b="1" dirty="0">
              <a:solidFill>
                <a:sysClr val="windowText" lastClr="000000"/>
              </a:solidFill>
              <a:cs typeface="Mangal"/>
            </a:endParaRP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CF2ACAC6-BC24-41F8-8E53-B6C682584E6C}"/>
              </a:ext>
            </a:extLst>
          </p:cNvPr>
          <p:cNvCxnSpPr>
            <a:cxnSpLocks/>
          </p:cNvCxnSpPr>
          <p:nvPr/>
        </p:nvCxnSpPr>
        <p:spPr>
          <a:xfrm flipH="1" flipV="1">
            <a:off x="9990658" y="4570507"/>
            <a:ext cx="375141" cy="594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688ECD4-B69F-4DB9-9ECE-E4F8CAFB538C}"/>
              </a:ext>
            </a:extLst>
          </p:cNvPr>
          <p:cNvSpPr/>
          <p:nvPr/>
        </p:nvSpPr>
        <p:spPr>
          <a:xfrm>
            <a:off x="10375065" y="4888670"/>
            <a:ext cx="1553051" cy="3441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GENERAL MANAGER (CORPORATE STRATEGY)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67A0430E-4C71-468A-8564-E9B6D35BD638}"/>
              </a:ext>
            </a:extLst>
          </p:cNvPr>
          <p:cNvCxnSpPr>
            <a:cxnSpLocks/>
          </p:cNvCxnSpPr>
          <p:nvPr/>
        </p:nvCxnSpPr>
        <p:spPr>
          <a:xfrm flipH="1" flipV="1">
            <a:off x="9990658" y="5036814"/>
            <a:ext cx="375141" cy="5941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513241DD-8C89-45F1-AF19-2E938363F48D}"/>
              </a:ext>
            </a:extLst>
          </p:cNvPr>
          <p:cNvSpPr/>
          <p:nvPr/>
        </p:nvSpPr>
        <p:spPr>
          <a:xfrm>
            <a:off x="2027472" y="1058754"/>
            <a:ext cx="1668091" cy="4854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2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Mangal"/>
              </a:rPr>
              <a:t>DIRECTOR</a:t>
            </a:r>
            <a:r>
              <a:rPr lang="en-IN" sz="1200" b="1" dirty="0">
                <a:solidFill>
                  <a:srgbClr val="000000"/>
                </a:solidFill>
                <a:ea typeface="Times New Roman" panose="02020603050405020304" pitchFamily="18" charset="0"/>
                <a:cs typeface="Mangal"/>
              </a:rPr>
              <a:t> (MARKETING</a:t>
            </a:r>
            <a:r>
              <a:rPr lang="en-IN" sz="12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Mangal"/>
              </a:rPr>
              <a:t>) 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547DAC08-5BBD-43BF-B7C5-F88E49CB5E0E}"/>
              </a:ext>
            </a:extLst>
          </p:cNvPr>
          <p:cNvCxnSpPr>
            <a:cxnSpLocks/>
          </p:cNvCxnSpPr>
          <p:nvPr/>
        </p:nvCxnSpPr>
        <p:spPr>
          <a:xfrm flipH="1">
            <a:off x="2767087" y="811963"/>
            <a:ext cx="821" cy="244407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48CEA39-E824-4468-BC5E-7C40FA8E2F39}"/>
              </a:ext>
            </a:extLst>
          </p:cNvPr>
          <p:cNvCxnSpPr>
            <a:cxnSpLocks/>
            <a:endCxn id="95" idx="1"/>
          </p:cNvCxnSpPr>
          <p:nvPr/>
        </p:nvCxnSpPr>
        <p:spPr>
          <a:xfrm>
            <a:off x="1776256" y="1296850"/>
            <a:ext cx="251216" cy="46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F64639C-E02B-4110-AAE4-D32D1A751474}"/>
              </a:ext>
            </a:extLst>
          </p:cNvPr>
          <p:cNvSpPr/>
          <p:nvPr/>
        </p:nvSpPr>
        <p:spPr>
          <a:xfrm>
            <a:off x="6117724" y="5094218"/>
            <a:ext cx="1556971" cy="3651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GM I/C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(LEGAL)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F3155E7-10DA-4424-84DF-F9F363D6BED9}"/>
              </a:ext>
            </a:extLst>
          </p:cNvPr>
          <p:cNvCxnSpPr/>
          <p:nvPr/>
        </p:nvCxnSpPr>
        <p:spPr>
          <a:xfrm flipH="1" flipV="1">
            <a:off x="5904717" y="5269670"/>
            <a:ext cx="228600" cy="2563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C0DD788-DA04-40EE-8A00-31A6F078062A}"/>
              </a:ext>
            </a:extLst>
          </p:cNvPr>
          <p:cNvSpPr/>
          <p:nvPr/>
        </p:nvSpPr>
        <p:spPr>
          <a:xfrm>
            <a:off x="8220527" y="3544717"/>
            <a:ext cx="1553508" cy="43255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CGM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(HRS)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B793403-3BE5-45FD-AAFA-BF2C43C6E106}"/>
              </a:ext>
            </a:extLst>
          </p:cNvPr>
          <p:cNvCxnSpPr/>
          <p:nvPr/>
        </p:nvCxnSpPr>
        <p:spPr>
          <a:xfrm flipH="1">
            <a:off x="7947925" y="3767500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65D8FBC6-5DFD-4756-AE10-1365466C80F3}"/>
              </a:ext>
            </a:extLst>
          </p:cNvPr>
          <p:cNvCxnSpPr/>
          <p:nvPr/>
        </p:nvCxnSpPr>
        <p:spPr>
          <a:xfrm flipH="1" flipV="1">
            <a:off x="3848232" y="6051269"/>
            <a:ext cx="280113" cy="1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D9860FF-D3A0-4AB9-A410-20349C6840E0}"/>
              </a:ext>
            </a:extLst>
          </p:cNvPr>
          <p:cNvSpPr/>
          <p:nvPr/>
        </p:nvSpPr>
        <p:spPr>
          <a:xfrm>
            <a:off x="4145400" y="3733730"/>
            <a:ext cx="1545842" cy="479897"/>
          </a:xfrm>
          <a:prstGeom prst="rect">
            <a:avLst/>
          </a:prstGeom>
          <a:grp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US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ED (BINA REFINERY)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992405B-C11A-4EFB-8138-1B156ED926D8}"/>
              </a:ext>
            </a:extLst>
          </p:cNvPr>
          <p:cNvSpPr/>
          <p:nvPr/>
        </p:nvSpPr>
        <p:spPr>
          <a:xfrm>
            <a:off x="5979612" y="1039693"/>
            <a:ext cx="1668091" cy="4854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2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Mangal"/>
              </a:rPr>
              <a:t>DIRECTOR (FINANCE)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4D908ECF-6638-47EF-98F4-B90434A3DB5E}"/>
              </a:ext>
            </a:extLst>
          </p:cNvPr>
          <p:cNvCxnSpPr>
            <a:cxnSpLocks/>
          </p:cNvCxnSpPr>
          <p:nvPr/>
        </p:nvCxnSpPr>
        <p:spPr>
          <a:xfrm flipH="1">
            <a:off x="6805648" y="803694"/>
            <a:ext cx="821" cy="244407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685E11B-D06E-482C-94BD-48376B37FB79}"/>
              </a:ext>
            </a:extLst>
          </p:cNvPr>
          <p:cNvSpPr/>
          <p:nvPr/>
        </p:nvSpPr>
        <p:spPr>
          <a:xfrm>
            <a:off x="8105944" y="1030171"/>
            <a:ext cx="1668091" cy="4854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460"/>
              </a:spcAft>
            </a:pPr>
            <a:r>
              <a:rPr lang="en-IN" sz="12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Mangal"/>
              </a:rPr>
              <a:t>DIRECTOR (HR)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ED267BA-94C8-4401-A751-71380EE3461C}"/>
              </a:ext>
            </a:extLst>
          </p:cNvPr>
          <p:cNvCxnSpPr>
            <a:cxnSpLocks/>
          </p:cNvCxnSpPr>
          <p:nvPr/>
        </p:nvCxnSpPr>
        <p:spPr>
          <a:xfrm flipH="1">
            <a:off x="8931980" y="794172"/>
            <a:ext cx="821" cy="244407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6BBE8E6-818A-4934-8E46-87303FE3D639}"/>
              </a:ext>
            </a:extLst>
          </p:cNvPr>
          <p:cNvCxnSpPr>
            <a:cxnSpLocks/>
          </p:cNvCxnSpPr>
          <p:nvPr/>
        </p:nvCxnSpPr>
        <p:spPr>
          <a:xfrm flipH="1">
            <a:off x="6820846" y="1518029"/>
            <a:ext cx="821" cy="288404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70E38FC5-65B7-4F54-B452-A3ED0E286108}"/>
              </a:ext>
            </a:extLst>
          </p:cNvPr>
          <p:cNvCxnSpPr>
            <a:cxnSpLocks/>
          </p:cNvCxnSpPr>
          <p:nvPr/>
        </p:nvCxnSpPr>
        <p:spPr>
          <a:xfrm>
            <a:off x="7943067" y="1787383"/>
            <a:ext cx="92799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3949A73-16BD-49FD-99EB-E99788D09FC3}"/>
              </a:ext>
            </a:extLst>
          </p:cNvPr>
          <p:cNvCxnSpPr>
            <a:cxnSpLocks/>
          </p:cNvCxnSpPr>
          <p:nvPr/>
        </p:nvCxnSpPr>
        <p:spPr>
          <a:xfrm flipH="1">
            <a:off x="8878246" y="1518029"/>
            <a:ext cx="821" cy="288404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B648E65-D49C-F7AB-881E-0686FC6A65B0}"/>
              </a:ext>
            </a:extLst>
          </p:cNvPr>
          <p:cNvSpPr/>
          <p:nvPr/>
        </p:nvSpPr>
        <p:spPr>
          <a:xfrm>
            <a:off x="8220527" y="4267233"/>
            <a:ext cx="1553508" cy="43255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460"/>
              </a:spcAft>
            </a:pPr>
            <a:r>
              <a:rPr lang="en-IN" sz="1100" b="1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Mangal"/>
              </a:rPr>
              <a:t>GM</a:t>
            </a:r>
            <a:r>
              <a:rPr lang="en-IN" sz="1100" b="1" kern="1200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  <a:cs typeface="Mangal"/>
              </a:rPr>
              <a:t> (ADMIN SERVICES, FACILITIES &amp; CSR)</a:t>
            </a:r>
            <a:endParaRPr lang="en-US" sz="12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0D9E4E-2B21-A76B-E355-401E0FDC69B0}"/>
              </a:ext>
            </a:extLst>
          </p:cNvPr>
          <p:cNvCxnSpPr/>
          <p:nvPr/>
        </p:nvCxnSpPr>
        <p:spPr>
          <a:xfrm flipH="1">
            <a:off x="7953297" y="4479392"/>
            <a:ext cx="267193" cy="0"/>
          </a:xfrm>
          <a:prstGeom prst="line">
            <a:avLst/>
          </a:prstGeom>
          <a:noFill/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237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8460</TotalTime>
  <Words>257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agrani bose</dc:creator>
  <cp:lastModifiedBy>aswathy karthikeyan (अश्वथी कार्तिकेयन)</cp:lastModifiedBy>
  <cp:revision>185</cp:revision>
  <cp:lastPrinted>2022-11-29T09:08:42Z</cp:lastPrinted>
  <dcterms:created xsi:type="dcterms:W3CDTF">2021-03-31T06:11:13Z</dcterms:created>
  <dcterms:modified xsi:type="dcterms:W3CDTF">2023-06-13T13:28:01Z</dcterms:modified>
</cp:coreProperties>
</file>